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64" r:id="rId2"/>
    <p:sldId id="272" r:id="rId3"/>
    <p:sldId id="271" r:id="rId4"/>
    <p:sldId id="266" r:id="rId5"/>
    <p:sldId id="278" r:id="rId6"/>
    <p:sldId id="277" r:id="rId7"/>
    <p:sldId id="274" r:id="rId8"/>
    <p:sldId id="281" r:id="rId9"/>
    <p:sldId id="291" r:id="rId10"/>
    <p:sldId id="279" r:id="rId11"/>
    <p:sldId id="282" r:id="rId12"/>
    <p:sldId id="292" r:id="rId13"/>
    <p:sldId id="276" r:id="rId14"/>
    <p:sldId id="284" r:id="rId15"/>
    <p:sldId id="293" r:id="rId16"/>
    <p:sldId id="290" r:id="rId17"/>
    <p:sldId id="283" r:id="rId18"/>
    <p:sldId id="294" r:id="rId19"/>
    <p:sldId id="286" r:id="rId20"/>
    <p:sldId id="285" r:id="rId21"/>
    <p:sldId id="295" r:id="rId22"/>
    <p:sldId id="280" r:id="rId23"/>
    <p:sldId id="289" r:id="rId24"/>
    <p:sldId id="296" r:id="rId25"/>
    <p:sldId id="288" r:id="rId26"/>
    <p:sldId id="273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CC1"/>
    <a:srgbClr val="F9D3E3"/>
    <a:srgbClr val="DCA6A8"/>
    <a:srgbClr val="E1ACA5"/>
    <a:srgbClr val="F2A0E6"/>
    <a:srgbClr val="A365D1"/>
    <a:srgbClr val="F49EDD"/>
    <a:srgbClr val="F7BBE7"/>
    <a:srgbClr val="F183D4"/>
    <a:srgbClr val="EB4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46D56-FA5C-4E7B-84C6-4B736FBB124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348DC0-6490-48CE-A118-85AAA34B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6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2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4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4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4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9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7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3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3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0687C-0CCF-49FD-8FF5-5AFAE0B8BE0F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554CA-CA2A-4ED7-9017-EC122D6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2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69" y="2857500"/>
            <a:ext cx="3667263" cy="2545078"/>
          </a:xfrm>
          <a:prstGeom prst="rect">
            <a:avLst/>
          </a:prstGeom>
          <a:ln w="57150">
            <a:solidFill>
              <a:srgbClr val="F0C528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3" y="3493683"/>
            <a:ext cx="2484148" cy="2280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8" y="2223605"/>
            <a:ext cx="1440563" cy="1322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91" y="265591"/>
            <a:ext cx="914479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88" y="-24051"/>
            <a:ext cx="10327112" cy="688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52"/>
            <a:ext cx="5167422" cy="6909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2995" y="0"/>
            <a:ext cx="7173433" cy="6909513"/>
          </a:xfrm>
          <a:prstGeom prst="rect">
            <a:avLst/>
          </a:prstGeom>
          <a:solidFill>
            <a:srgbClr val="DAA2A8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rgbClr val="F29CC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62" y="2847975"/>
            <a:ext cx="82200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" y="389709"/>
            <a:ext cx="10941449" cy="6078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909513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9" r="42090" b="23607"/>
          <a:stretch/>
        </p:blipFill>
        <p:spPr>
          <a:xfrm>
            <a:off x="2010990" y="657588"/>
            <a:ext cx="2638177" cy="510278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939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chemeClr val="accent2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31" y="2704284"/>
            <a:ext cx="84391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2000">
                <a:srgbClr val="F0E261"/>
              </a:gs>
              <a:gs pos="69000">
                <a:srgbClr val="FFFF9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/>
          <a:stretch/>
        </p:blipFill>
        <p:spPr>
          <a:xfrm>
            <a:off x="3531018" y="126626"/>
            <a:ext cx="5531095" cy="67223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17" l="10000" r="97969">
                        <a14:backgroundMark x1="74844" y1="64583" x2="60156" y2="78854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513" y="1606758"/>
            <a:ext cx="4075453" cy="3056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9" y="381778"/>
            <a:ext cx="7473005" cy="44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06" y="2719387"/>
            <a:ext cx="76200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B050">
              <a:alpha val="7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3"/>
          <a:stretch/>
        </p:blipFill>
        <p:spPr>
          <a:xfrm>
            <a:off x="173933" y="1369449"/>
            <a:ext cx="11844134" cy="41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0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275644" y="1282089"/>
            <a:ext cx="9640711" cy="5589031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70C0"/>
                </a:solidFill>
                <a:cs typeface="Arial" panose="020B0604020202020204" pitchFamily="34" charset="0"/>
              </a:rPr>
              <a:t>Which fun facts did you already know? Which were new to you?</a:t>
            </a:r>
            <a:endParaRPr lang="en-US" sz="42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70C0"/>
                </a:solidFill>
              </a:rPr>
              <a:t>Which were the most interesting to you?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70C0"/>
                </a:solidFill>
                <a:cs typeface="Arial" panose="020B0604020202020204" pitchFamily="34" charset="0"/>
              </a:rPr>
              <a:t>Did you relate to any of the experiences </a:t>
            </a:r>
            <a:r>
              <a:rPr lang="en-US" sz="4200" dirty="0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n-US" sz="42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0070C0"/>
                </a:solidFill>
                <a:cs typeface="Arial" panose="020B0604020202020204" pitchFamily="34" charset="0"/>
              </a:rPr>
              <a:t>in the artwork?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70C0"/>
                </a:solidFill>
                <a:cs typeface="Arial" panose="020B0604020202020204" pitchFamily="34" charset="0"/>
              </a:rPr>
              <a:t>How have </a:t>
            </a:r>
            <a:r>
              <a:rPr lang="en-US" sz="4200" i="1" dirty="0" smtClean="0">
                <a:solidFill>
                  <a:srgbClr val="0070C0"/>
                </a:solidFill>
                <a:cs typeface="Arial" panose="020B0604020202020204" pitchFamily="34" charset="0"/>
              </a:rPr>
              <a:t>you</a:t>
            </a:r>
            <a:r>
              <a:rPr lang="en-US" sz="4200" dirty="0" smtClean="0">
                <a:solidFill>
                  <a:srgbClr val="0070C0"/>
                </a:solidFill>
                <a:cs typeface="Arial" panose="020B0604020202020204" pitchFamily="34" charset="0"/>
              </a:rPr>
              <a:t> experienced the Light and/or the Sound?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2" y="111659"/>
            <a:ext cx="11539380" cy="16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chemeClr val="accent6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1" y="2820489"/>
            <a:ext cx="9163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3585" y="814211"/>
            <a:ext cx="10984831" cy="5229578"/>
          </a:xfrm>
          <a:prstGeom prst="roundRect">
            <a:avLst/>
          </a:prstGeom>
          <a:solidFill>
            <a:srgbClr val="A04FCD">
              <a:alpha val="7000"/>
            </a:srgbClr>
          </a:solidFill>
          <a:ln>
            <a:noFill/>
          </a:ln>
          <a:effectLst>
            <a:glow rad="1358900">
              <a:srgbClr val="742C9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11583"/>
          <a:stretch/>
        </p:blipFill>
        <p:spPr>
          <a:xfrm>
            <a:off x="755985" y="448526"/>
            <a:ext cx="10680031" cy="59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rgbClr val="A365D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56" y="2869487"/>
            <a:ext cx="88011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0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85359" y="1943003"/>
            <a:ext cx="9839526" cy="491499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000" dirty="0" smtClean="0">
                <a:solidFill>
                  <a:srgbClr val="0070C0"/>
                </a:solidFill>
                <a:latin typeface="Nueva Std Cond" panose="020B0506070504020203" pitchFamily="34" charset="0"/>
              </a:rPr>
              <a:t>  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“When 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you sing </a:t>
            </a: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HU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, know that this is one of the most sacred names for God. Sing it with love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….Look 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for the Light, listen for the Sound. It’ll give you spiritual insight, but it doesn’t come overnight. You have to develop it like any other skill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.”</a:t>
            </a:r>
          </a:p>
          <a:p>
            <a:pPr algn="l">
              <a:lnSpc>
                <a:spcPct val="100000"/>
              </a:lnSpc>
            </a:pPr>
            <a:endParaRPr lang="en-US" sz="44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76" y="337771"/>
            <a:ext cx="3893650" cy="17311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2299" y="5615236"/>
            <a:ext cx="70507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—Harold </a:t>
            </a:r>
            <a:r>
              <a:rPr lang="en-US" sz="2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Klemp, </a:t>
            </a:r>
            <a:r>
              <a:rPr lang="en-US" sz="25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ECK Rite of Passage</a:t>
            </a:r>
          </a:p>
          <a:p>
            <a:r>
              <a:rPr lang="en-US" sz="25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Youth Study Guide</a:t>
            </a:r>
            <a:r>
              <a:rPr lang="en-US" sz="2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0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79123" y="1503335"/>
            <a:ext cx="10633751" cy="4786889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</a:rPr>
              <a:t>How do different types of music affect your vibration? And different types of social media?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</a:rPr>
              <a:t>What other choices affect your vibration?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</a:rPr>
              <a:t>What can you do if there is someone in your life whose vibration is not what you are aiming for?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What 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helps you raise your 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vibration and live 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from your highest </a:t>
            </a:r>
            <a:r>
              <a:rPr lang="en-US" sz="40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as Soul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100874"/>
            <a:ext cx="11584507" cy="17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937" y="192959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8896" y="5444940"/>
            <a:ext cx="6582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—Adapted from Harold 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Klemp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,</a:t>
            </a:r>
          </a:p>
          <a:p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   </a:t>
            </a:r>
            <a:r>
              <a:rPr lang="en-US" sz="2800" i="1" dirty="0" smtClean="0">
                <a:solidFill>
                  <a:srgbClr val="0070C0"/>
                </a:solidFill>
                <a:cs typeface="Arial" panose="020B0604020202020204" pitchFamily="34" charset="0"/>
              </a:rPr>
              <a:t>Unlocking Your Sacred Puzzle Box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p. 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159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78257" y="1563198"/>
            <a:ext cx="10470440" cy="45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  <a:t>The Light is the Holy Spirit at a certain </a:t>
            </a:r>
            <a:b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  <a:t>rate of vibration where the atoms of God can be seen.</a:t>
            </a:r>
          </a:p>
          <a:p>
            <a:pPr marL="685800" indent="-6858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  <a:t>At a higher, faster vibration, It can be </a:t>
            </a:r>
            <a:b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4500" dirty="0" smtClean="0">
                <a:solidFill>
                  <a:srgbClr val="0070C0"/>
                </a:solidFill>
                <a:cs typeface="Arial" panose="020B0604020202020204" pitchFamily="34" charset="0"/>
              </a:rPr>
              <a:t>heard as the Sound Current of ECK.</a:t>
            </a:r>
            <a:endParaRPr lang="en-US" sz="45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0" y="192959"/>
            <a:ext cx="11841839" cy="16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0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20748" y="1282089"/>
            <a:ext cx="10368746" cy="5383783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Listen for 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HU 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in the sound of the i</a:t>
            </a: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nstruments</a:t>
            </a:r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</a:rPr>
              <a:t>See if you can feel the Sound Current moving through you.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Where do you feel the music the most?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Does each instrument have the same vibration?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cs typeface="Arial" panose="020B0604020202020204" pitchFamily="34" charset="0"/>
              </a:rPr>
              <a:t>What other sounds do you hear?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8604">
            <a:off x="9912007" y="449466"/>
            <a:ext cx="2303259" cy="1358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253"/>
            <a:ext cx="12174748" cy="19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936" y="128743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039"/>
          <a:stretch/>
        </p:blipFill>
        <p:spPr>
          <a:xfrm>
            <a:off x="2974055" y="192959"/>
            <a:ext cx="6243888" cy="64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62" y="193790"/>
            <a:ext cx="11668125" cy="6472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915" y="399966"/>
            <a:ext cx="5958518" cy="624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7" y="984292"/>
            <a:ext cx="5736833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276AC3"/>
              </a:gs>
              <a:gs pos="54000">
                <a:schemeClr val="bg1"/>
              </a:gs>
              <a:gs pos="84000">
                <a:srgbClr val="A7C9F7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58" y="0"/>
            <a:ext cx="5384871" cy="68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07833" y="820534"/>
            <a:ext cx="10368746" cy="5383783"/>
          </a:xfrm>
          <a:prstGeom prst="rect">
            <a:avLst/>
          </a:prstGeom>
          <a:ln w="76200">
            <a:solidFill>
              <a:srgbClr val="276AC3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70C0"/>
                </a:solidFill>
                <a:latin typeface="Nueva Std" panose="020B0503070504020203" pitchFamily="34" charset="0"/>
                <a:cs typeface="Arial" panose="020B0604020202020204" pitchFamily="34" charset="0"/>
              </a:rPr>
            </a:br>
            <a:endParaRPr lang="en-US" sz="5400" u="sng" dirty="0" smtClean="0">
              <a:solidFill>
                <a:srgbClr val="0070C0"/>
              </a:solidFill>
              <a:latin typeface="Nueva Std" panose="020B05030705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56" y="2818585"/>
            <a:ext cx="8877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294</Words>
  <Application>Microsoft Office PowerPoint</Application>
  <PresentationFormat>Widescreen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Nueva Std</vt:lpstr>
      <vt:lpstr>Nueva Std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the  Light and Sound of God</dc:title>
  <dc:creator>Burgen Young</dc:creator>
  <cp:lastModifiedBy>Shelley Hyndman</cp:lastModifiedBy>
  <cp:revision>87</cp:revision>
  <cp:lastPrinted>2026-05-19T18:00:05Z</cp:lastPrinted>
  <dcterms:created xsi:type="dcterms:W3CDTF">2025-08-14T16:35:03Z</dcterms:created>
  <dcterms:modified xsi:type="dcterms:W3CDTF">2026-06-05T18:20:08Z</dcterms:modified>
</cp:coreProperties>
</file>