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9"/>
  </p:notesMasterIdLst>
  <p:handoutMasterIdLst>
    <p:handoutMasterId r:id="rId20"/>
  </p:handoutMasterIdLst>
  <p:sldIdLst>
    <p:sldId id="256" r:id="rId2"/>
    <p:sldId id="257" r:id="rId3"/>
    <p:sldId id="259" r:id="rId4"/>
    <p:sldId id="269" r:id="rId5"/>
    <p:sldId id="267" r:id="rId6"/>
    <p:sldId id="261" r:id="rId7"/>
    <p:sldId id="260" r:id="rId8"/>
    <p:sldId id="262" r:id="rId9"/>
    <p:sldId id="263" r:id="rId10"/>
    <p:sldId id="273" r:id="rId11"/>
    <p:sldId id="271" r:id="rId12"/>
    <p:sldId id="272" r:id="rId13"/>
    <p:sldId id="264" r:id="rId14"/>
    <p:sldId id="265" r:id="rId15"/>
    <p:sldId id="268" r:id="rId16"/>
    <p:sldId id="266" r:id="rId17"/>
    <p:sldId id="27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F64"/>
    <a:srgbClr val="EE8C87"/>
    <a:srgbClr val="B6DADA"/>
    <a:srgbClr val="009242"/>
    <a:srgbClr val="304EE4"/>
    <a:srgbClr val="1B38CB"/>
    <a:srgbClr val="0051F2"/>
    <a:srgbClr val="095BFF"/>
    <a:srgbClr val="EC8E87"/>
    <a:srgbClr val="E2B1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660" autoAdjust="0"/>
  </p:normalViewPr>
  <p:slideViewPr>
    <p:cSldViewPr snapToGrid="0">
      <p:cViewPr varScale="1">
        <p:scale>
          <a:sx n="107" d="100"/>
          <a:sy n="107" d="100"/>
        </p:scale>
        <p:origin x="468" y="264"/>
      </p:cViewPr>
      <p:guideLst/>
    </p:cSldViewPr>
  </p:slideViewPr>
  <p:outlineViewPr>
    <p:cViewPr>
      <p:scale>
        <a:sx n="33" d="100"/>
        <a:sy n="33" d="100"/>
      </p:scale>
      <p:origin x="0" y="-15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3" d="100"/>
          <a:sy n="83" d="100"/>
        </p:scale>
        <p:origin x="381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EE0141C-13D5-47C7-AA84-827CE72B5707}" type="datetimeFigureOut">
              <a:rPr lang="en-US" smtClean="0"/>
              <a:t>6/13/2025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E90BC64-74EF-4FB3-B6BA-34B3C41E41E4}" type="slidenum">
              <a:rPr lang="en-US" smtClean="0"/>
              <a:t>‹#›</a:t>
            </a:fld>
            <a:endParaRPr lang="en-US"/>
          </a:p>
        </p:txBody>
      </p:sp>
    </p:spTree>
    <p:extLst>
      <p:ext uri="{BB962C8B-B14F-4D97-AF65-F5344CB8AC3E}">
        <p14:creationId xmlns:p14="http://schemas.microsoft.com/office/powerpoint/2010/main" val="2289008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7C093F1-6FF3-4E3B-903C-E6E0AF4A6E4E}" type="datetimeFigureOut">
              <a:rPr lang="en-US" smtClean="0"/>
              <a:t>6/13/2025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9AF6C7E-5C04-4775-98F1-BF417B88E15B}" type="slidenum">
              <a:rPr lang="en-US" smtClean="0"/>
              <a:t>‹#›</a:t>
            </a:fld>
            <a:endParaRPr lang="en-US"/>
          </a:p>
        </p:txBody>
      </p:sp>
    </p:spTree>
    <p:extLst>
      <p:ext uri="{BB962C8B-B14F-4D97-AF65-F5344CB8AC3E}">
        <p14:creationId xmlns:p14="http://schemas.microsoft.com/office/powerpoint/2010/main" val="15137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267">
              <a:defRPr sz="4900" i="1">
                <a:solidFill>
                  <a:schemeClr val="tx1"/>
                </a:solidFill>
                <a:latin typeface="Arial" charset="0"/>
              </a:defRPr>
            </a:lvl1pPr>
            <a:lvl2pPr marL="759413" indent="-292082" defTabSz="949267">
              <a:defRPr sz="4900" i="1">
                <a:solidFill>
                  <a:schemeClr val="tx1"/>
                </a:solidFill>
                <a:latin typeface="Arial" charset="0"/>
              </a:defRPr>
            </a:lvl2pPr>
            <a:lvl3pPr marL="1168327" indent="-233666" defTabSz="949267">
              <a:defRPr sz="4900" i="1">
                <a:solidFill>
                  <a:schemeClr val="tx1"/>
                </a:solidFill>
                <a:latin typeface="Arial" charset="0"/>
              </a:defRPr>
            </a:lvl3pPr>
            <a:lvl4pPr marL="1635659" indent="-233666" defTabSz="949267">
              <a:defRPr sz="4900" i="1">
                <a:solidFill>
                  <a:schemeClr val="tx1"/>
                </a:solidFill>
                <a:latin typeface="Arial" charset="0"/>
              </a:defRPr>
            </a:lvl4pPr>
            <a:lvl5pPr marL="2102990" indent="-233666" defTabSz="949267">
              <a:defRPr sz="4900" i="1">
                <a:solidFill>
                  <a:schemeClr val="tx1"/>
                </a:solidFill>
                <a:latin typeface="Arial" charset="0"/>
              </a:defRPr>
            </a:lvl5pPr>
            <a:lvl6pPr marL="2570321" indent="-233666" defTabSz="949267" fontAlgn="base">
              <a:spcBef>
                <a:spcPct val="0"/>
              </a:spcBef>
              <a:spcAft>
                <a:spcPct val="0"/>
              </a:spcAft>
              <a:defRPr sz="4900" i="1">
                <a:solidFill>
                  <a:schemeClr val="tx1"/>
                </a:solidFill>
                <a:latin typeface="Arial" charset="0"/>
              </a:defRPr>
            </a:lvl6pPr>
            <a:lvl7pPr marL="3037652" indent="-233666" defTabSz="949267" fontAlgn="base">
              <a:spcBef>
                <a:spcPct val="0"/>
              </a:spcBef>
              <a:spcAft>
                <a:spcPct val="0"/>
              </a:spcAft>
              <a:defRPr sz="4900" i="1">
                <a:solidFill>
                  <a:schemeClr val="tx1"/>
                </a:solidFill>
                <a:latin typeface="Arial" charset="0"/>
              </a:defRPr>
            </a:lvl7pPr>
            <a:lvl8pPr marL="3504983" indent="-233666" defTabSz="949267" fontAlgn="base">
              <a:spcBef>
                <a:spcPct val="0"/>
              </a:spcBef>
              <a:spcAft>
                <a:spcPct val="0"/>
              </a:spcAft>
              <a:defRPr sz="4900" i="1">
                <a:solidFill>
                  <a:schemeClr val="tx1"/>
                </a:solidFill>
                <a:latin typeface="Arial" charset="0"/>
              </a:defRPr>
            </a:lvl8pPr>
            <a:lvl9pPr marL="3972314" indent="-233666" defTabSz="949267" fontAlgn="base">
              <a:spcBef>
                <a:spcPct val="0"/>
              </a:spcBef>
              <a:spcAft>
                <a:spcPct val="0"/>
              </a:spcAft>
              <a:defRPr sz="4900" i="1">
                <a:solidFill>
                  <a:schemeClr val="tx1"/>
                </a:solidFill>
                <a:latin typeface="Arial" charset="0"/>
              </a:defRPr>
            </a:lvl9pPr>
          </a:lstStyle>
          <a:p>
            <a:fld id="{DFBB380F-C59E-4754-8503-3A0B906297F1}" type="slidenum">
              <a:rPr lang="en-US" altLang="en-US" sz="1200" i="0">
                <a:solidFill>
                  <a:prstClr val="black"/>
                </a:solidFill>
              </a:rPr>
              <a:pPr/>
              <a:t>6</a:t>
            </a:fld>
            <a:endParaRPr lang="en-US" altLang="en-US" sz="1200" i="0" dirty="0">
              <a:solidFill>
                <a:prstClr val="black"/>
              </a:solidFill>
            </a:endParaRPr>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Audio Excerpt of Sri Harold from 1982 ECK European Seminar,  “Questions and Answers,” on Saturday, July 31, 1982 </a:t>
            </a:r>
            <a:endParaRPr lang="es-ES" altLang="en-US" dirty="0"/>
          </a:p>
        </p:txBody>
      </p:sp>
      <p:sp>
        <p:nvSpPr>
          <p:cNvPr id="8" name="Rectangle 2"/>
          <p:cNvSpPr>
            <a:spLocks noGrp="1" noChangeArrowheads="1"/>
          </p:cNvSpPr>
          <p:nvPr>
            <p:ph type="hdr" sz="quarter"/>
          </p:nvPr>
        </p:nvSpPr>
        <p:spPr>
          <a:xfrm>
            <a:off x="0" y="0"/>
            <a:ext cx="3105348" cy="4725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267">
              <a:defRPr sz="4900" i="1">
                <a:solidFill>
                  <a:schemeClr val="tx1"/>
                </a:solidFill>
                <a:latin typeface="Arial" charset="0"/>
              </a:defRPr>
            </a:lvl1pPr>
            <a:lvl2pPr marL="759413" indent="-292082" defTabSz="949267">
              <a:defRPr sz="4900" i="1">
                <a:solidFill>
                  <a:schemeClr val="tx1"/>
                </a:solidFill>
                <a:latin typeface="Arial" charset="0"/>
              </a:defRPr>
            </a:lvl2pPr>
            <a:lvl3pPr marL="1168327" indent="-233666" defTabSz="949267">
              <a:defRPr sz="4900" i="1">
                <a:solidFill>
                  <a:schemeClr val="tx1"/>
                </a:solidFill>
                <a:latin typeface="Arial" charset="0"/>
              </a:defRPr>
            </a:lvl3pPr>
            <a:lvl4pPr marL="1635659" indent="-233666" defTabSz="949267">
              <a:defRPr sz="4900" i="1">
                <a:solidFill>
                  <a:schemeClr val="tx1"/>
                </a:solidFill>
                <a:latin typeface="Arial" charset="0"/>
              </a:defRPr>
            </a:lvl4pPr>
            <a:lvl5pPr marL="2102990" indent="-233666" defTabSz="949267">
              <a:defRPr sz="4900" i="1">
                <a:solidFill>
                  <a:schemeClr val="tx1"/>
                </a:solidFill>
                <a:latin typeface="Arial" charset="0"/>
              </a:defRPr>
            </a:lvl5pPr>
            <a:lvl6pPr marL="2570321" indent="-233666" defTabSz="949267" fontAlgn="base">
              <a:spcBef>
                <a:spcPct val="0"/>
              </a:spcBef>
              <a:spcAft>
                <a:spcPct val="0"/>
              </a:spcAft>
              <a:defRPr sz="4900" i="1">
                <a:solidFill>
                  <a:schemeClr val="tx1"/>
                </a:solidFill>
                <a:latin typeface="Arial" charset="0"/>
              </a:defRPr>
            </a:lvl6pPr>
            <a:lvl7pPr marL="3037652" indent="-233666" defTabSz="949267" fontAlgn="base">
              <a:spcBef>
                <a:spcPct val="0"/>
              </a:spcBef>
              <a:spcAft>
                <a:spcPct val="0"/>
              </a:spcAft>
              <a:defRPr sz="4900" i="1">
                <a:solidFill>
                  <a:schemeClr val="tx1"/>
                </a:solidFill>
                <a:latin typeface="Arial" charset="0"/>
              </a:defRPr>
            </a:lvl7pPr>
            <a:lvl8pPr marL="3504983" indent="-233666" defTabSz="949267" fontAlgn="base">
              <a:spcBef>
                <a:spcPct val="0"/>
              </a:spcBef>
              <a:spcAft>
                <a:spcPct val="0"/>
              </a:spcAft>
              <a:defRPr sz="4900" i="1">
                <a:solidFill>
                  <a:schemeClr val="tx1"/>
                </a:solidFill>
                <a:latin typeface="Arial" charset="0"/>
              </a:defRPr>
            </a:lvl8pPr>
            <a:lvl9pPr marL="3972314" indent="-233666" defTabSz="949267" fontAlgn="base">
              <a:spcBef>
                <a:spcPct val="0"/>
              </a:spcBef>
              <a:spcAft>
                <a:spcPct val="0"/>
              </a:spcAft>
              <a:defRPr sz="4900" i="1">
                <a:solidFill>
                  <a:schemeClr val="tx1"/>
                </a:solidFill>
                <a:latin typeface="Arial" charset="0"/>
              </a:defRPr>
            </a:lvl9pPr>
          </a:lstStyle>
          <a:p>
            <a:r>
              <a:rPr lang="en-US" altLang="en-US" sz="1200" i="0" dirty="0">
                <a:solidFill>
                  <a:prstClr val="black"/>
                </a:solidFill>
              </a:rPr>
              <a:t>2019 ESS Youth &amp; Family Program Forum</a:t>
            </a:r>
            <a:br>
              <a:rPr lang="en-US" altLang="en-US" sz="1200" i="0" dirty="0">
                <a:solidFill>
                  <a:prstClr val="black"/>
                </a:solidFill>
              </a:rPr>
            </a:br>
            <a:r>
              <a:rPr lang="en-US" altLang="en-US" sz="1200" i="0" dirty="0">
                <a:solidFill>
                  <a:prstClr val="black"/>
                </a:solidFill>
              </a:rPr>
              <a:t>Friday, April 19, 10-11:30 a.m., Conrad A</a:t>
            </a:r>
          </a:p>
        </p:txBody>
      </p:sp>
    </p:spTree>
    <p:extLst>
      <p:ext uri="{BB962C8B-B14F-4D97-AF65-F5344CB8AC3E}">
        <p14:creationId xmlns:p14="http://schemas.microsoft.com/office/powerpoint/2010/main" val="127195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excerpt of Sri Harold from 1982 ECK European</a:t>
            </a:r>
            <a:r>
              <a:rPr lang="en-US" baseline="0" dirty="0"/>
              <a:t> Seminar, “Questions and Answers” on Saturday, July 31, 1982</a:t>
            </a:r>
            <a:endParaRPr lang="en-US" dirty="0"/>
          </a:p>
        </p:txBody>
      </p:sp>
      <p:sp>
        <p:nvSpPr>
          <p:cNvPr id="4" name="Slide Number Placeholder 3"/>
          <p:cNvSpPr>
            <a:spLocks noGrp="1"/>
          </p:cNvSpPr>
          <p:nvPr>
            <p:ph type="sldNum" sz="quarter" idx="10"/>
          </p:nvPr>
        </p:nvSpPr>
        <p:spPr/>
        <p:txBody>
          <a:bodyPr/>
          <a:lstStyle/>
          <a:p>
            <a:fld id="{B9AF6C7E-5C04-4775-98F1-BF417B88E15B}" type="slidenum">
              <a:rPr lang="en-US" smtClean="0"/>
              <a:t>7</a:t>
            </a:fld>
            <a:endParaRPr lang="en-US"/>
          </a:p>
        </p:txBody>
      </p:sp>
    </p:spTree>
    <p:extLst>
      <p:ext uri="{BB962C8B-B14F-4D97-AF65-F5344CB8AC3E}">
        <p14:creationId xmlns:p14="http://schemas.microsoft.com/office/powerpoint/2010/main" val="3274717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0B71AA-5B88-4A0F-965C-68A9D323F6B6}"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3763495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B71AA-5B88-4A0F-965C-68A9D323F6B6}"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44771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B71AA-5B88-4A0F-965C-68A9D323F6B6}"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325474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0B71AA-5B88-4A0F-965C-68A9D323F6B6}"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4181137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0B71AA-5B88-4A0F-965C-68A9D323F6B6}"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1704577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0B71AA-5B88-4A0F-965C-68A9D323F6B6}"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266849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0B71AA-5B88-4A0F-965C-68A9D323F6B6}" type="datetimeFigureOut">
              <a:rPr lang="en-US" smtClean="0"/>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377205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0B71AA-5B88-4A0F-965C-68A9D323F6B6}" type="datetimeFigureOut">
              <a:rPr lang="en-US" smtClean="0"/>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278302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B71AA-5B88-4A0F-965C-68A9D323F6B6}" type="datetimeFigureOut">
              <a:rPr lang="en-US" smtClean="0"/>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19749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0B71AA-5B88-4A0F-965C-68A9D323F6B6}"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332599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0B71AA-5B88-4A0F-965C-68A9D323F6B6}"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BD0226-20B5-44BF-8EF1-2D9D23301C4C}" type="slidenum">
              <a:rPr lang="en-US" smtClean="0"/>
              <a:t>‹#›</a:t>
            </a:fld>
            <a:endParaRPr lang="en-US"/>
          </a:p>
        </p:txBody>
      </p:sp>
    </p:spTree>
    <p:extLst>
      <p:ext uri="{BB962C8B-B14F-4D97-AF65-F5344CB8AC3E}">
        <p14:creationId xmlns:p14="http://schemas.microsoft.com/office/powerpoint/2010/main" val="3642811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B71AA-5B88-4A0F-965C-68A9D323F6B6}" type="datetimeFigureOut">
              <a:rPr lang="en-US" smtClean="0"/>
              <a:t>6/13/2025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D0226-20B5-44BF-8EF1-2D9D23301C4C}" type="slidenum">
              <a:rPr lang="en-US" smtClean="0"/>
              <a:t>‹#›</a:t>
            </a:fld>
            <a:endParaRPr lang="en-US"/>
          </a:p>
        </p:txBody>
      </p:sp>
    </p:spTree>
    <p:extLst>
      <p:ext uri="{BB962C8B-B14F-4D97-AF65-F5344CB8AC3E}">
        <p14:creationId xmlns:p14="http://schemas.microsoft.com/office/powerpoint/2010/main" val="162390703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732" y="680389"/>
            <a:ext cx="11346873" cy="1065844"/>
          </a:xfrm>
        </p:spPr>
        <p:txBody>
          <a:bodyPr>
            <a:noAutofit/>
          </a:bodyPr>
          <a:lstStyle/>
          <a:p>
            <a:r>
              <a:rPr lang="en-US" sz="8000" b="1" dirty="0">
                <a:solidFill>
                  <a:srgbClr val="EE5F64"/>
                </a:solidFill>
                <a:latin typeface="Bahnschrift SemiBold Condensed" panose="020B0502040204020203" pitchFamily="34" charset="0"/>
                <a:ea typeface="+mn-ea"/>
                <a:cs typeface="+mn-cs"/>
              </a:rPr>
              <a:t>Special Forum for ECK Parents</a:t>
            </a:r>
          </a:p>
        </p:txBody>
      </p:sp>
      <p:sp>
        <p:nvSpPr>
          <p:cNvPr id="3" name="Subtitle 2"/>
          <p:cNvSpPr>
            <a:spLocks noGrp="1"/>
          </p:cNvSpPr>
          <p:nvPr>
            <p:ph type="subTitle" idx="1"/>
          </p:nvPr>
        </p:nvSpPr>
        <p:spPr>
          <a:xfrm>
            <a:off x="0" y="1942268"/>
            <a:ext cx="12191999" cy="1377285"/>
          </a:xfrm>
        </p:spPr>
        <p:txBody>
          <a:bodyPr>
            <a:noAutofit/>
          </a:bodyPr>
          <a:lstStyle/>
          <a:p>
            <a:pPr algn="ctr"/>
            <a:r>
              <a:rPr lang="en-US" sz="4500" dirty="0">
                <a:solidFill>
                  <a:srgbClr val="0070C0"/>
                </a:solidFill>
                <a:latin typeface="Ravie" panose="04040805050809020602" pitchFamily="82" charset="0"/>
                <a:ea typeface="Tahoma" panose="020B0604030504040204" pitchFamily="34" charset="0"/>
                <a:cs typeface="MV Boli" panose="02000500030200090000" pitchFamily="2" charset="0"/>
              </a:rPr>
              <a:t>Bringing the ECK Teachings </a:t>
            </a:r>
          </a:p>
          <a:p>
            <a:pPr algn="ctr"/>
            <a:r>
              <a:rPr lang="en-US" sz="4500" dirty="0">
                <a:solidFill>
                  <a:srgbClr val="0070C0"/>
                </a:solidFill>
                <a:latin typeface="Ravie" panose="04040805050809020602" pitchFamily="82" charset="0"/>
                <a:ea typeface="Tahoma" panose="020B0604030504040204" pitchFamily="34" charset="0"/>
                <a:cs typeface="MV Boli" panose="02000500030200090000" pitchFamily="2" charset="0"/>
              </a:rPr>
              <a:t>to Life for Our Youth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7997">
            <a:off x="4282982" y="3805944"/>
            <a:ext cx="3891272" cy="26175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1730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488"/>
          <a:stretch/>
        </p:blipFill>
        <p:spPr>
          <a:xfrm>
            <a:off x="108067" y="610589"/>
            <a:ext cx="11845638" cy="5827793"/>
          </a:xfrm>
          <a:prstGeom prst="rect">
            <a:avLst/>
          </a:prstGeom>
        </p:spPr>
      </p:pic>
      <p:sp>
        <p:nvSpPr>
          <p:cNvPr id="5" name="Oval 4"/>
          <p:cNvSpPr/>
          <p:nvPr/>
        </p:nvSpPr>
        <p:spPr>
          <a:xfrm>
            <a:off x="4405746" y="2668385"/>
            <a:ext cx="947651" cy="432262"/>
          </a:xfrm>
          <a:prstGeom prst="ellipse">
            <a:avLst/>
          </a:prstGeom>
          <a:noFill/>
          <a:ln>
            <a:solidFill>
              <a:srgbClr val="EE5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702B16D-EB66-4E78-A7AE-30C63E2CA17C}"/>
              </a:ext>
            </a:extLst>
          </p:cNvPr>
          <p:cNvCxnSpPr/>
          <p:nvPr/>
        </p:nvCxnSpPr>
        <p:spPr bwMode="auto">
          <a:xfrm flipH="1">
            <a:off x="5038437" y="1546167"/>
            <a:ext cx="1644996" cy="1122218"/>
          </a:xfrm>
          <a:prstGeom prst="straightConnector1">
            <a:avLst/>
          </a:prstGeom>
          <a:blipFill dpi="0" rotWithShape="0">
            <a:blip r:embed="rId3"/>
            <a:srcRect/>
            <a:tile tx="0" ty="0" sx="100000" sy="100000" flip="none" algn="tl"/>
          </a:blipFill>
          <a:ln w="76200" cap="flat" cmpd="sng" algn="ctr">
            <a:solidFill>
              <a:srgbClr val="EE5F64"/>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Oval 9"/>
          <p:cNvSpPr/>
          <p:nvPr/>
        </p:nvSpPr>
        <p:spPr>
          <a:xfrm>
            <a:off x="7509165" y="3543993"/>
            <a:ext cx="1493519" cy="529244"/>
          </a:xfrm>
          <a:prstGeom prst="ellipse">
            <a:avLst/>
          </a:prstGeom>
          <a:noFill/>
          <a:ln>
            <a:solidFill>
              <a:srgbClr val="EE5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702B16D-EB66-4E78-A7AE-30C63E2CA17C}"/>
              </a:ext>
            </a:extLst>
          </p:cNvPr>
          <p:cNvCxnSpPr/>
          <p:nvPr/>
        </p:nvCxnSpPr>
        <p:spPr bwMode="auto">
          <a:xfrm flipH="1" flipV="1">
            <a:off x="9002684" y="3808615"/>
            <a:ext cx="1816792" cy="803564"/>
          </a:xfrm>
          <a:prstGeom prst="straightConnector1">
            <a:avLst/>
          </a:prstGeom>
          <a:blipFill dpi="0" rotWithShape="0">
            <a:blip r:embed="rId3"/>
            <a:srcRect/>
            <a:tile tx="0" ty="0" sx="100000" sy="100000" flip="none" algn="tl"/>
          </a:blipFill>
          <a:ln w="76200" cap="flat" cmpd="sng" algn="ctr">
            <a:solidFill>
              <a:srgbClr val="EE5F64"/>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4579157" y="2107276"/>
            <a:ext cx="600827" cy="646331"/>
          </a:xfrm>
          <a:prstGeom prst="rect">
            <a:avLst/>
          </a:prstGeom>
          <a:noFill/>
        </p:spPr>
        <p:txBody>
          <a:bodyPr wrap="square" rtlCol="0">
            <a:spAutoFit/>
          </a:bodyPr>
          <a:lstStyle/>
          <a:p>
            <a:r>
              <a:rPr lang="en-US" sz="3600" dirty="0">
                <a:solidFill>
                  <a:srgbClr val="EE5F64"/>
                </a:solidFill>
              </a:rPr>
              <a:t>1.</a:t>
            </a:r>
          </a:p>
        </p:txBody>
      </p:sp>
      <p:sp>
        <p:nvSpPr>
          <p:cNvPr id="14" name="TextBox 13"/>
          <p:cNvSpPr txBox="1"/>
          <p:nvPr/>
        </p:nvSpPr>
        <p:spPr>
          <a:xfrm>
            <a:off x="9326881" y="3353139"/>
            <a:ext cx="832657" cy="646331"/>
          </a:xfrm>
          <a:prstGeom prst="rect">
            <a:avLst/>
          </a:prstGeom>
          <a:noFill/>
        </p:spPr>
        <p:txBody>
          <a:bodyPr wrap="square" rtlCol="0">
            <a:spAutoFit/>
          </a:bodyPr>
          <a:lstStyle/>
          <a:p>
            <a:r>
              <a:rPr lang="en-US" sz="3600" dirty="0">
                <a:solidFill>
                  <a:srgbClr val="EE5F64"/>
                </a:solidFill>
              </a:rPr>
              <a:t>2</a:t>
            </a:r>
            <a:r>
              <a:rPr lang="en-US" sz="2800" dirty="0">
                <a:solidFill>
                  <a:srgbClr val="EE5F64"/>
                </a:solidFill>
              </a:rPr>
              <a:t>.</a:t>
            </a:r>
          </a:p>
        </p:txBody>
      </p:sp>
    </p:spTree>
    <p:extLst>
      <p:ext uri="{BB962C8B-B14F-4D97-AF65-F5344CB8AC3E}">
        <p14:creationId xmlns:p14="http://schemas.microsoft.com/office/powerpoint/2010/main" val="3524396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10" y="411474"/>
            <a:ext cx="11088180" cy="5850489"/>
          </a:xfrm>
          <a:prstGeom prst="rect">
            <a:avLst/>
          </a:prstGeom>
          <a:ln>
            <a:solidFill>
              <a:schemeClr val="bg2"/>
            </a:solidFill>
          </a:ln>
        </p:spPr>
      </p:pic>
      <p:sp>
        <p:nvSpPr>
          <p:cNvPr id="5" name="Up Ribbon 4"/>
          <p:cNvSpPr/>
          <p:nvPr/>
        </p:nvSpPr>
        <p:spPr bwMode="auto">
          <a:xfrm rot="20841535">
            <a:off x="220592" y="1016503"/>
            <a:ext cx="4114838" cy="830232"/>
          </a:xfrm>
          <a:prstGeom prst="ribbon2">
            <a:avLst/>
          </a:prstGeom>
          <a:solidFill>
            <a:srgbClr val="F1D7BB"/>
          </a:solidFill>
          <a:ln w="9525" cap="flat" cmpd="sng" algn="ctr">
            <a:solidFill>
              <a:srgbClr val="608A89"/>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r>
              <a:rPr lang="en-US" sz="3200" b="1" i="1" dirty="0">
                <a:solidFill>
                  <a:srgbClr val="EE5F64"/>
                </a:solidFill>
                <a:latin typeface="Bahnschrift SemiBold Condensed" panose="020B0502040204020203" pitchFamily="34" charset="0"/>
              </a:rPr>
              <a:t>NEW  </a:t>
            </a:r>
            <a:r>
              <a:rPr lang="en-US" sz="2800" b="1" dirty="0">
                <a:solidFill>
                  <a:srgbClr val="EE5F64"/>
                </a:solidFill>
                <a:latin typeface="Bahnschrift SemiBold Condensed" panose="020B0502040204020203" pitchFamily="34" charset="0"/>
              </a:rPr>
              <a:t>Activities</a:t>
            </a:r>
          </a:p>
        </p:txBody>
      </p:sp>
    </p:spTree>
    <p:extLst>
      <p:ext uri="{BB962C8B-B14F-4D97-AF65-F5344CB8AC3E}">
        <p14:creationId xmlns:p14="http://schemas.microsoft.com/office/powerpoint/2010/main" val="4197854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ompact disk&#10;&#10;Description automatically generated">
            <a:extLst>
              <a:ext uri="{FF2B5EF4-FFF2-40B4-BE49-F238E27FC236}">
                <a16:creationId xmlns:a16="http://schemas.microsoft.com/office/drawing/2014/main" id="{52DFA8CD-6CE3-4805-92A1-25A24225916D}"/>
              </a:ext>
            </a:extLst>
          </p:cNvPr>
          <p:cNvPicPr>
            <a:picLocks noChangeAspect="1"/>
          </p:cNvPicPr>
          <p:nvPr/>
        </p:nvPicPr>
        <p:blipFill rotWithShape="1">
          <a:blip r:embed="rId2">
            <a:extLst>
              <a:ext uri="{28A0092B-C50C-407E-A947-70E740481C1C}">
                <a14:useLocalDpi xmlns:a14="http://schemas.microsoft.com/office/drawing/2010/main" val="0"/>
              </a:ext>
            </a:extLst>
          </a:blip>
          <a:srcRect l="1001" r="1001"/>
          <a:stretch/>
        </p:blipFill>
        <p:spPr>
          <a:xfrm>
            <a:off x="651341" y="854986"/>
            <a:ext cx="10922571" cy="4673600"/>
          </a:xfrm>
          <a:prstGeom prst="rect">
            <a:avLst/>
          </a:prstGeom>
          <a:ln>
            <a:solidFill>
              <a:srgbClr val="CC9900"/>
            </a:solidFill>
          </a:ln>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52DA76B7-C077-4199-9CAF-45458891F4A7}"/>
              </a:ext>
            </a:extLst>
          </p:cNvPr>
          <p:cNvSpPr/>
          <p:nvPr/>
        </p:nvSpPr>
        <p:spPr bwMode="auto">
          <a:xfrm>
            <a:off x="4689929" y="1838326"/>
            <a:ext cx="2616485" cy="2438400"/>
          </a:xfrm>
          <a:prstGeom prst="ellipse">
            <a:avLst/>
          </a:prstGeom>
          <a:noFill/>
          <a:ln w="38100" cap="flat" cmpd="sng" algn="ctr">
            <a:solidFill>
              <a:srgbClr val="EE5F64"/>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en-US" sz="5600">
              <a:solidFill>
                <a:srgbClr val="EE5F64"/>
              </a:solidFill>
              <a:latin typeface="Gill Sans" charset="0"/>
              <a:ea typeface="ヒラギノ角ゴ ProN W3" charset="0"/>
              <a:cs typeface="ヒラギノ角ゴ ProN W3" charset="0"/>
              <a:sym typeface="Gill Sans" charset="0"/>
            </a:endParaRPr>
          </a:p>
        </p:txBody>
      </p:sp>
      <p:cxnSp>
        <p:nvCxnSpPr>
          <p:cNvPr id="4" name="Straight Arrow Connector 3">
            <a:extLst>
              <a:ext uri="{FF2B5EF4-FFF2-40B4-BE49-F238E27FC236}">
                <a16:creationId xmlns:a16="http://schemas.microsoft.com/office/drawing/2014/main" id="{9702B16D-EB66-4E78-A7AE-30C63E2CA17C}"/>
              </a:ext>
            </a:extLst>
          </p:cNvPr>
          <p:cNvCxnSpPr/>
          <p:nvPr/>
        </p:nvCxnSpPr>
        <p:spPr bwMode="auto">
          <a:xfrm flipV="1">
            <a:off x="2946400" y="4147457"/>
            <a:ext cx="2442029" cy="1333278"/>
          </a:xfrm>
          <a:prstGeom prst="straightConnector1">
            <a:avLst/>
          </a:prstGeom>
          <a:blipFill dpi="0" rotWithShape="0">
            <a:blip r:embed="rId3"/>
            <a:srcRect/>
            <a:tile tx="0" ty="0" sx="100000" sy="100000" flip="none" algn="tl"/>
          </a:blipFill>
          <a:ln w="76200" cap="flat" cmpd="sng" algn="ctr">
            <a:solidFill>
              <a:srgbClr val="EE5F64"/>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19511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156" y="140294"/>
            <a:ext cx="7373687" cy="999223"/>
          </a:xfrm>
        </p:spPr>
        <p:txBody>
          <a:bodyPr>
            <a:noAutofit/>
          </a:bodyPr>
          <a:lstStyle/>
          <a:p>
            <a:pPr algn="ctr"/>
            <a:r>
              <a:rPr lang="en-US" sz="7200" b="1" dirty="0">
                <a:solidFill>
                  <a:srgbClr val="EE5F64"/>
                </a:solidFill>
                <a:latin typeface="Bahnschrift SemiBold Condensed" panose="020B0502040204020203" pitchFamily="34" charset="0"/>
                <a:ea typeface="+mn-ea"/>
                <a:cs typeface="+mn-cs"/>
              </a:rPr>
              <a:t>ECK Youth Webpage</a:t>
            </a:r>
          </a:p>
        </p:txBody>
      </p:sp>
      <p:sp>
        <p:nvSpPr>
          <p:cNvPr id="3" name="Text Placeholder 2"/>
          <p:cNvSpPr>
            <a:spLocks noGrp="1"/>
          </p:cNvSpPr>
          <p:nvPr>
            <p:ph type="body" idx="1"/>
          </p:nvPr>
        </p:nvSpPr>
        <p:spPr>
          <a:xfrm>
            <a:off x="1279941" y="5999852"/>
            <a:ext cx="9632115" cy="1155032"/>
          </a:xfrm>
        </p:spPr>
        <p:txBody>
          <a:bodyPr>
            <a:noAutofit/>
          </a:bodyPr>
          <a:lstStyle/>
          <a:p>
            <a:pPr algn="ctr"/>
            <a:r>
              <a:rPr lang="en-US" sz="5400" b="1" dirty="0">
                <a:solidFill>
                  <a:srgbClr val="EE5F64"/>
                </a:solidFill>
                <a:latin typeface="Bahnschrift SemiBold" panose="020B0502040204020203" pitchFamily="34" charset="0"/>
              </a:rPr>
              <a:t>www.ECKyouth.org</a:t>
            </a:r>
            <a:r>
              <a:rPr lang="en-US" sz="5400" b="1" dirty="0">
                <a:solidFill>
                  <a:srgbClr val="EE5F64"/>
                </a:solidFill>
                <a:latin typeface="Bahnschrift SemiBold Condensed" panose="020B0502040204020203" pitchFamily="34" charset="0"/>
              </a:rPr>
              <a: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29671">
            <a:off x="732330" y="1446044"/>
            <a:ext cx="3604426" cy="4502846"/>
          </a:xfrm>
          <a:prstGeom prst="rect">
            <a:avLst/>
          </a:prstGeom>
          <a:ln>
            <a:noFill/>
          </a:ln>
          <a:effectLst>
            <a:outerShdw blurRad="292100" dist="139700" dir="2700000" algn="tl" rotWithShape="0">
              <a:srgbClr val="333333">
                <a:alpha val="65000"/>
              </a:srgbClr>
            </a:outerShdw>
          </a:effectLst>
        </p:spPr>
      </p:pic>
      <p:sp>
        <p:nvSpPr>
          <p:cNvPr id="7" name="Text Placeholder 2"/>
          <p:cNvSpPr txBox="1">
            <a:spLocks/>
          </p:cNvSpPr>
          <p:nvPr/>
        </p:nvSpPr>
        <p:spPr>
          <a:xfrm>
            <a:off x="4885250" y="2346555"/>
            <a:ext cx="6026806" cy="20508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6000" dirty="0">
                <a:solidFill>
                  <a:srgbClr val="0070C0"/>
                </a:solidFill>
                <a:latin typeface="Bahnschrift SemiBold" panose="020B0502040204020203" pitchFamily="34" charset="0"/>
              </a:rPr>
              <a:t>Questions for the Master Section! </a:t>
            </a:r>
          </a:p>
        </p:txBody>
      </p:sp>
    </p:spTree>
    <p:extLst>
      <p:ext uri="{BB962C8B-B14F-4D97-AF65-F5344CB8AC3E}">
        <p14:creationId xmlns:p14="http://schemas.microsoft.com/office/powerpoint/2010/main" val="2606524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21" y="93758"/>
            <a:ext cx="7679081" cy="2468925"/>
          </a:xfrm>
        </p:spPr>
        <p:txBody>
          <a:bodyPr>
            <a:noAutofit/>
          </a:bodyPr>
          <a:lstStyle/>
          <a:p>
            <a:r>
              <a:rPr lang="en-US" sz="8500" dirty="0">
                <a:solidFill>
                  <a:srgbClr val="EE5F64"/>
                </a:solidFill>
                <a:latin typeface="Bahnschrift SemiBold Condensed" panose="020B0502040204020203" pitchFamily="34" charset="0"/>
              </a:rPr>
              <a:t>		</a:t>
            </a:r>
            <a:br>
              <a:rPr lang="en-US" sz="8500" dirty="0">
                <a:solidFill>
                  <a:srgbClr val="EE5F64"/>
                </a:solidFill>
                <a:latin typeface="Bahnschrift SemiBold Condensed" panose="020B0502040204020203" pitchFamily="34" charset="0"/>
              </a:rPr>
            </a:br>
            <a:br>
              <a:rPr lang="en-US" sz="8500" dirty="0">
                <a:solidFill>
                  <a:srgbClr val="EE5F64"/>
                </a:solidFill>
                <a:latin typeface="Bahnschrift SemiBold Condensed" panose="020B0502040204020203" pitchFamily="34" charset="0"/>
              </a:rPr>
            </a:br>
            <a:br>
              <a:rPr lang="en-US" sz="8500" dirty="0">
                <a:solidFill>
                  <a:srgbClr val="EE5F64"/>
                </a:solidFill>
                <a:latin typeface="Bahnschrift SemiBold Condensed" panose="020B0502040204020203" pitchFamily="34" charset="0"/>
              </a:rPr>
            </a:br>
            <a:br>
              <a:rPr lang="en-US" sz="8500" dirty="0">
                <a:solidFill>
                  <a:srgbClr val="EE5F64"/>
                </a:solidFill>
                <a:latin typeface="Bahnschrift SemiBold Condensed" panose="020B0502040204020203" pitchFamily="34" charset="0"/>
              </a:rPr>
            </a:br>
            <a:br>
              <a:rPr lang="en-US" sz="8500" dirty="0">
                <a:solidFill>
                  <a:srgbClr val="EE5F64"/>
                </a:solidFill>
                <a:latin typeface="Bahnschrift SemiBold Condensed" panose="020B0502040204020203" pitchFamily="34" charset="0"/>
              </a:rPr>
            </a:br>
            <a:br>
              <a:rPr lang="en-US" sz="8500" dirty="0">
                <a:solidFill>
                  <a:srgbClr val="EE5F64"/>
                </a:solidFill>
                <a:latin typeface="Bahnschrift SemiBold Condensed" panose="020B0502040204020203" pitchFamily="34" charset="0"/>
              </a:rPr>
            </a:br>
            <a:r>
              <a:rPr lang="en-US" sz="8500" dirty="0">
                <a:solidFill>
                  <a:srgbClr val="EE5F64"/>
                </a:solidFill>
                <a:latin typeface="Bahnschrift SemiBold Condensed" panose="020B0502040204020203" pitchFamily="34" charset="0"/>
              </a:rPr>
              <a:t>ECK Books and</a:t>
            </a:r>
            <a:br>
              <a:rPr lang="en-US" sz="8500" dirty="0">
                <a:solidFill>
                  <a:srgbClr val="EE5F64"/>
                </a:solidFill>
                <a:latin typeface="Bahnschrift SemiBold Condensed" panose="020B0502040204020203" pitchFamily="34" charset="0"/>
              </a:rPr>
            </a:br>
            <a:r>
              <a:rPr lang="en-US" sz="8500" dirty="0">
                <a:solidFill>
                  <a:srgbClr val="EE5F64"/>
                </a:solidFill>
                <a:latin typeface="Bahnschrift SemiBold Condensed" panose="020B0502040204020203" pitchFamily="34" charset="0"/>
              </a:rPr>
              <a:t>Resources Fair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468" y="3762105"/>
            <a:ext cx="1736828" cy="2685816"/>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303" y="3954747"/>
            <a:ext cx="1613030" cy="2468925"/>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3374145" y="3248220"/>
            <a:ext cx="2471748" cy="3199701"/>
          </a:xfrm>
          <a:prstGeom prst="rect">
            <a:avLst/>
          </a:prstGeom>
          <a:effectLst>
            <a:outerShdw blurRad="50800" dist="38100" algn="l"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6566" y="4389946"/>
            <a:ext cx="1364856" cy="2033726"/>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67" y="3339334"/>
            <a:ext cx="2502587" cy="31096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0073" y="270191"/>
            <a:ext cx="2276212" cy="3491914"/>
          </a:xfrm>
          <a:prstGeom prst="rect">
            <a:avLst/>
          </a:prstGeom>
          <a:effectLst>
            <a:outerShdw blurRad="50800" dist="38100" dir="2700000" algn="tl" rotWithShape="0">
              <a:prstClr val="black">
                <a:alpha val="40000"/>
              </a:prstClr>
            </a:outerShdw>
          </a:effectLst>
        </p:spPr>
      </p:pic>
      <p:sp>
        <p:nvSpPr>
          <p:cNvPr id="9" name="Up Ribbon 8"/>
          <p:cNvSpPr/>
          <p:nvPr/>
        </p:nvSpPr>
        <p:spPr bwMode="auto">
          <a:xfrm rot="2009676">
            <a:off x="10356081" y="273514"/>
            <a:ext cx="1320409" cy="389400"/>
          </a:xfrm>
          <a:prstGeom prst="ribbon2">
            <a:avLst/>
          </a:prstGeom>
          <a:solidFill>
            <a:srgbClr val="F1D7BB"/>
          </a:solidFill>
          <a:ln w="9525" cap="flat" cmpd="sng" algn="ctr">
            <a:solidFill>
              <a:srgbClr val="608A89"/>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en-US" sz="2500" b="1" i="1" dirty="0">
                <a:solidFill>
                  <a:srgbClr val="EE5F64"/>
                </a:solidFill>
                <a:latin typeface="Bahnschrift SemiBold Condensed" panose="020B0502040204020203" pitchFamily="34" charset="0"/>
              </a:rPr>
              <a:t>NEW  </a:t>
            </a:r>
            <a:endParaRPr lang="en-US" sz="2500" b="1" dirty="0">
              <a:solidFill>
                <a:srgbClr val="EE5F64"/>
              </a:solidFill>
              <a:latin typeface="Bahnschrift SemiBold Condensed" panose="020B0502040204020203" pitchFamily="34" charset="0"/>
            </a:endParaRPr>
          </a:p>
        </p:txBody>
      </p:sp>
    </p:spTree>
    <p:extLst>
      <p:ext uri="{BB962C8B-B14F-4D97-AF65-F5344CB8AC3E}">
        <p14:creationId xmlns:p14="http://schemas.microsoft.com/office/powerpoint/2010/main" val="193146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rot="10800000">
            <a:off x="-2848709" y="458638"/>
            <a:ext cx="12646325" cy="5752407"/>
          </a:xfrm>
          <a:prstGeom prst="homePlate">
            <a:avLst/>
          </a:prstGeom>
          <a:solidFill>
            <a:srgbClr val="B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2641" y="548580"/>
            <a:ext cx="8437997" cy="6309420"/>
          </a:xfrm>
          <a:prstGeom prst="rect">
            <a:avLst/>
          </a:prstGeom>
        </p:spPr>
        <p:txBody>
          <a:bodyPr wrap="square">
            <a:spAutoFit/>
          </a:bodyPr>
          <a:lstStyle/>
          <a:p>
            <a:r>
              <a:rPr lang="en-US" altLang="en-US" sz="5400" dirty="0">
                <a:solidFill>
                  <a:srgbClr val="EE5F64"/>
                </a:solidFill>
                <a:latin typeface="Bahnschrift" panose="020B0502040204020203" pitchFamily="34" charset="0"/>
              </a:rPr>
              <a:t>What spiritual exercises do you love to do with your child?</a:t>
            </a:r>
          </a:p>
          <a:p>
            <a:endParaRPr lang="en-US" altLang="en-US" sz="2400" dirty="0">
              <a:solidFill>
                <a:srgbClr val="EE5F64"/>
              </a:solidFill>
              <a:latin typeface="Bahnschrift" panose="020B0502040204020203" pitchFamily="34" charset="0"/>
            </a:endParaRPr>
          </a:p>
          <a:p>
            <a:r>
              <a:rPr lang="en-US" altLang="en-US" sz="5400" dirty="0">
                <a:solidFill>
                  <a:srgbClr val="EE5F64"/>
                </a:solidFill>
                <a:latin typeface="Bahnschrift" panose="020B0502040204020203" pitchFamily="34" charset="0"/>
              </a:rPr>
              <a:t>How do you or could you help your child personally connect with the M</a:t>
            </a:r>
            <a:r>
              <a:rPr lang="en-US" altLang="en-US" sz="5400" cap="small" dirty="0">
                <a:solidFill>
                  <a:srgbClr val="EE5F64"/>
                </a:solidFill>
                <a:latin typeface="Bahnschrift" panose="020B0502040204020203" pitchFamily="34" charset="0"/>
              </a:rPr>
              <a:t>ahanta</a:t>
            </a:r>
            <a:r>
              <a:rPr lang="en-US" altLang="en-US" sz="5400" dirty="0">
                <a:solidFill>
                  <a:srgbClr val="EE5F64"/>
                </a:solidFill>
                <a:latin typeface="Bahnschrift" panose="020B0502040204020203" pitchFamily="34" charset="0"/>
              </a:rPr>
              <a:t>?</a:t>
            </a:r>
            <a:br>
              <a:rPr lang="en-US" altLang="en-US" sz="4000" dirty="0">
                <a:solidFill>
                  <a:srgbClr val="1B71FD"/>
                </a:solidFill>
                <a:latin typeface="Palatino" panose="02027200000000000000" pitchFamily="18" charset="0"/>
              </a:rPr>
            </a:b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736" y="2303584"/>
            <a:ext cx="3051195" cy="2054992"/>
          </a:xfrm>
          <a:prstGeom prst="rect">
            <a:avLst/>
          </a:prstGeom>
        </p:spPr>
      </p:pic>
    </p:spTree>
    <p:extLst>
      <p:ext uri="{BB962C8B-B14F-4D97-AF65-F5344CB8AC3E}">
        <p14:creationId xmlns:p14="http://schemas.microsoft.com/office/powerpoint/2010/main" val="1027327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69" y="523701"/>
            <a:ext cx="11157211" cy="5918662"/>
          </a:xfrm>
        </p:spPr>
        <p:txBody>
          <a:bodyPr>
            <a:normAutofit/>
          </a:bodyPr>
          <a:lstStyle/>
          <a:p>
            <a:r>
              <a:rPr lang="en-US" sz="4900" dirty="0">
                <a:solidFill>
                  <a:srgbClr val="0070C0"/>
                </a:solidFill>
                <a:latin typeface="Bahnschrift" panose="020B0502040204020203" pitchFamily="34" charset="0"/>
                <a:ea typeface="Tahoma" panose="020B0604030504040204" pitchFamily="34" charset="0"/>
                <a:cs typeface="Tahoma" panose="020B0604030504040204" pitchFamily="34" charset="0"/>
              </a:rPr>
              <a:t>“</a:t>
            </a:r>
            <a:r>
              <a:rPr lang="en-US" altLang="en-US" sz="4900" dirty="0">
                <a:solidFill>
                  <a:srgbClr val="0070C0"/>
                </a:solidFill>
                <a:latin typeface="Bahnschrift" panose="020B0502040204020203" pitchFamily="34" charset="0"/>
                <a:ea typeface="Tahoma" panose="020B0604030504040204" pitchFamily="34" charset="0"/>
                <a:cs typeface="Tahoma" panose="020B0604030504040204" pitchFamily="34" charset="0"/>
              </a:rPr>
              <a:t>Today we are setting the example for how the teachings of ECK will be taught in the future, how our children will teach their children</a:t>
            </a:r>
            <a:r>
              <a:rPr lang="en-US" sz="4900" dirty="0">
                <a:solidFill>
                  <a:srgbClr val="0070C0"/>
                </a:solidFill>
                <a:latin typeface="Bahnschrift" panose="020B0502040204020203" pitchFamily="34" charset="0"/>
                <a:ea typeface="Tahoma" panose="020B0604030504040204" pitchFamily="34" charset="0"/>
                <a:cs typeface="Tahoma" panose="020B0604030504040204" pitchFamily="34" charset="0"/>
              </a:rPr>
              <a:t>.” </a:t>
            </a:r>
            <a:r>
              <a:rPr lang="en-US"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br>
              <a:rPr lang="en-US" sz="54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br>
            <a:r>
              <a:rPr lang="en-US" sz="54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r>
              <a:rPr lang="en-US" sz="3200" b="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Sri Harold Klemp, </a:t>
            </a:r>
            <a:r>
              <a:rPr lang="en-US" sz="3200" b="0" i="1"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How the Inner Master Works, </a:t>
            </a:r>
            <a:r>
              <a:rPr lang="en-US" sz="3200" b="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M</a:t>
            </a:r>
            <a:r>
              <a:rPr lang="en-US" sz="3200" b="0" cap="small"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ahanta</a:t>
            </a:r>
            <a:r>
              <a:rPr lang="en-US" sz="3200" b="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Transcripts, Book 12, p. 22</a:t>
            </a:r>
            <a:br>
              <a:rPr lang="en-US" dirty="0">
                <a:solidFill>
                  <a:srgbClr val="0070C0"/>
                </a:solidFill>
                <a:latin typeface="Bahnschrift SemiCondensed" panose="020B0502040204020203" pitchFamily="34" charset="0"/>
              </a:rPr>
            </a:br>
            <a:endParaRPr lang="en-US" dirty="0">
              <a:solidFill>
                <a:srgbClr val="0070C0"/>
              </a:solidFill>
              <a:latin typeface="Bahnschrift SemiCondensed" panose="020B0502040204020203"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0774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3353" y="4261216"/>
            <a:ext cx="5065295" cy="1323439"/>
          </a:xfrm>
          <a:prstGeom prst="rect">
            <a:avLst/>
          </a:prstGeom>
          <a:noFill/>
        </p:spPr>
        <p:txBody>
          <a:bodyPr wrap="square" rtlCol="0">
            <a:spAutoFit/>
          </a:bodyPr>
          <a:lstStyle/>
          <a:p>
            <a:pPr algn="ctr"/>
            <a:r>
              <a:rPr lang="en-US" sz="8000" b="1" dirty="0">
                <a:solidFill>
                  <a:srgbClr val="0070C0"/>
                </a:solidFill>
                <a:latin typeface="Curlz MT" panose="04040404050702020202" pitchFamily="82" charset="0"/>
              </a:rPr>
              <a:t>Thank you!</a:t>
            </a:r>
          </a:p>
        </p:txBody>
      </p:sp>
      <p:sp>
        <p:nvSpPr>
          <p:cNvPr id="4" name="Rectangle 9"/>
          <p:cNvSpPr>
            <a:spLocks/>
          </p:cNvSpPr>
          <p:nvPr/>
        </p:nvSpPr>
        <p:spPr bwMode="auto">
          <a:xfrm>
            <a:off x="1981200" y="5584655"/>
            <a:ext cx="8229600" cy="787400"/>
          </a:xfrm>
          <a:prstGeom prst="rect">
            <a:avLst/>
          </a:prstGeom>
          <a:noFill/>
          <a:ln>
            <a:noFill/>
          </a:ln>
        </p:spPr>
        <p:txBody>
          <a:bodyPr lIns="0" tIns="0" rIns="40639" bIns="0"/>
          <a:lstStyle>
            <a:lvl1pPr marL="39688">
              <a:defRPr sz="1200">
                <a:solidFill>
                  <a:schemeClr val="tx1"/>
                </a:solidFill>
                <a:latin typeface="Palatino" charset="0"/>
              </a:defRPr>
            </a:lvl1pPr>
            <a:lvl2pPr>
              <a:defRPr sz="1200">
                <a:solidFill>
                  <a:schemeClr val="tx1"/>
                </a:solidFill>
                <a:latin typeface="Palatino" charset="0"/>
              </a:defRPr>
            </a:lvl2pPr>
            <a:lvl3pPr>
              <a:defRPr sz="1200">
                <a:solidFill>
                  <a:schemeClr val="tx1"/>
                </a:solidFill>
                <a:latin typeface="Palatino" charset="0"/>
              </a:defRPr>
            </a:lvl3pPr>
            <a:lvl4pPr>
              <a:defRPr sz="1200">
                <a:solidFill>
                  <a:schemeClr val="tx1"/>
                </a:solidFill>
                <a:latin typeface="Palatino" charset="0"/>
              </a:defRPr>
            </a:lvl4pPr>
            <a:lvl5pPr>
              <a:defRPr sz="1200">
                <a:solidFill>
                  <a:schemeClr val="tx1"/>
                </a:solidFill>
                <a:latin typeface="Palatino" charset="0"/>
              </a:defRPr>
            </a:lvl5pPr>
            <a:lvl6pPr fontAlgn="base">
              <a:spcBef>
                <a:spcPct val="0"/>
              </a:spcBef>
              <a:spcAft>
                <a:spcPct val="0"/>
              </a:spcAft>
              <a:defRPr sz="1200">
                <a:solidFill>
                  <a:schemeClr val="tx1"/>
                </a:solidFill>
                <a:latin typeface="Palatino" charset="0"/>
              </a:defRPr>
            </a:lvl6pPr>
            <a:lvl7pPr fontAlgn="base">
              <a:spcBef>
                <a:spcPct val="0"/>
              </a:spcBef>
              <a:spcAft>
                <a:spcPct val="0"/>
              </a:spcAft>
              <a:defRPr sz="1200">
                <a:solidFill>
                  <a:schemeClr val="tx1"/>
                </a:solidFill>
                <a:latin typeface="Palatino" charset="0"/>
              </a:defRPr>
            </a:lvl7pPr>
            <a:lvl8pPr fontAlgn="base">
              <a:spcBef>
                <a:spcPct val="0"/>
              </a:spcBef>
              <a:spcAft>
                <a:spcPct val="0"/>
              </a:spcAft>
              <a:defRPr sz="1200">
                <a:solidFill>
                  <a:schemeClr val="tx1"/>
                </a:solidFill>
                <a:latin typeface="Palatino" charset="0"/>
              </a:defRPr>
            </a:lvl8pPr>
            <a:lvl9pPr fontAlgn="base">
              <a:spcBef>
                <a:spcPct val="0"/>
              </a:spcBef>
              <a:spcAft>
                <a:spcPct val="0"/>
              </a:spcAft>
              <a:defRPr sz="1200">
                <a:solidFill>
                  <a:schemeClr val="tx1"/>
                </a:solidFill>
                <a:latin typeface="Palatino" charset="0"/>
              </a:defRPr>
            </a:lvl9pPr>
          </a:lstStyle>
          <a:p>
            <a:pPr algn="ctr">
              <a:spcBef>
                <a:spcPts val="2300"/>
              </a:spcBef>
              <a:defRPr/>
            </a:pPr>
            <a:r>
              <a:rPr lang="en-US" altLang="en-US" sz="3200" b="1" dirty="0">
                <a:solidFill>
                  <a:schemeClr val="accent2">
                    <a:lumMod val="75000"/>
                  </a:schemeClr>
                </a:solidFill>
                <a:ea typeface="Palatino" charset="0"/>
                <a:cs typeface="Palatino" charset="0"/>
                <a:sym typeface="Palatino" charset="0"/>
              </a:rPr>
              <a:t> </a:t>
            </a:r>
            <a:r>
              <a:rPr lang="en-US" altLang="en-US" sz="3000" b="1" dirty="0">
                <a:solidFill>
                  <a:srgbClr val="EE5F64"/>
                </a:solidFill>
                <a:latin typeface="Bahnschrift SemiBold" panose="020B0502040204020203" pitchFamily="34" charset="0"/>
                <a:ea typeface="Palatino" charset="0"/>
                <a:cs typeface="Palatino" charset="0"/>
                <a:sym typeface="Palatino" charset="0"/>
              </a:rPr>
              <a:t>And thank you for filling out comment forms!</a:t>
            </a:r>
            <a:r>
              <a:rPr lang="en-US" altLang="en-US" sz="3000" b="1" dirty="0">
                <a:solidFill>
                  <a:schemeClr val="accent6">
                    <a:lumMod val="75000"/>
                  </a:schemeClr>
                </a:solidFill>
                <a:latin typeface="Bahnschrift SemiBold" panose="020B0502040204020203" pitchFamily="34" charset="0"/>
                <a:ea typeface="Palatino" charset="0"/>
                <a:cs typeface="Palatino" charset="0"/>
                <a:sym typeface="Palatino" charset="0"/>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74" y="363738"/>
            <a:ext cx="5048852" cy="3841335"/>
          </a:xfrm>
          <a:prstGeom prst="rect">
            <a:avLst/>
          </a:prstGeom>
          <a:effectLst>
            <a:softEdge rad="317500"/>
          </a:effectLst>
        </p:spPr>
      </p:pic>
    </p:spTree>
    <p:extLst>
      <p:ext uri="{BB962C8B-B14F-4D97-AF65-F5344CB8AC3E}">
        <p14:creationId xmlns:p14="http://schemas.microsoft.com/office/powerpoint/2010/main" val="413302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611" y="690669"/>
            <a:ext cx="10658302" cy="6167331"/>
          </a:xfrm>
        </p:spPr>
        <p:txBody>
          <a:bodyPr>
            <a:normAutofit fontScale="90000"/>
          </a:bodyPr>
          <a:lstStyle/>
          <a:p>
            <a:r>
              <a:rPr lang="en-US" sz="4900" dirty="0">
                <a:solidFill>
                  <a:srgbClr val="0070C0"/>
                </a:solidFill>
                <a:latin typeface="Bahnschrift" panose="020B0502040204020203" pitchFamily="34" charset="0"/>
                <a:ea typeface="Tahoma" panose="020B0604030504040204" pitchFamily="34" charset="0"/>
                <a:cs typeface="Tahoma" panose="020B0604030504040204" pitchFamily="34" charset="0"/>
              </a:rPr>
              <a:t>“The role of the parents is to show the children how to come to the temple within themselves, even when they’re young; to show them how to work with the sacred names of God and come to this Sound and Light of Divine Spirit. And it will take every  bit of creativity that you have to learn how </a:t>
            </a:r>
            <a:br>
              <a:rPr lang="en-US" sz="4900" dirty="0">
                <a:solidFill>
                  <a:srgbClr val="0070C0"/>
                </a:solidFill>
                <a:latin typeface="Bahnschrift" panose="020B0502040204020203" pitchFamily="34" charset="0"/>
                <a:ea typeface="Tahoma" panose="020B0604030504040204" pitchFamily="34" charset="0"/>
                <a:cs typeface="Tahoma" panose="020B0604030504040204" pitchFamily="34" charset="0"/>
              </a:rPr>
            </a:br>
            <a:r>
              <a:rPr lang="en-US" sz="4900" dirty="0">
                <a:solidFill>
                  <a:srgbClr val="0070C0"/>
                </a:solidFill>
                <a:latin typeface="Bahnschrift" panose="020B0502040204020203" pitchFamily="34" charset="0"/>
                <a:ea typeface="Tahoma" panose="020B0604030504040204" pitchFamily="34" charset="0"/>
                <a:cs typeface="Tahoma" panose="020B0604030504040204" pitchFamily="34" charset="0"/>
              </a:rPr>
              <a:t>to work with children.” </a:t>
            </a:r>
            <a:r>
              <a:rPr lang="en-US" sz="31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br>
              <a:rPr lang="en-US" sz="53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br>
            <a:r>
              <a:rPr lang="en-US" sz="53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r>
              <a:rPr lang="en-US" sz="3100" b="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—Sri Harold Klemp, </a:t>
            </a:r>
            <a:r>
              <a:rPr lang="en-US" sz="3100" b="0" i="1"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Journey of Soul, </a:t>
            </a:r>
            <a:r>
              <a:rPr lang="en-US" sz="3100" b="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r>
              <a:rPr lang="en-US" sz="31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r>
              <a:rPr lang="en-US" sz="3100" b="0" dirty="0" err="1">
                <a:solidFill>
                  <a:srgbClr val="0070C0"/>
                </a:solidFill>
                <a:latin typeface="Bahnschrift SemiCondensed" panose="020B0502040204020203" pitchFamily="34" charset="0"/>
                <a:ea typeface="Tahoma" panose="020B0604030504040204" pitchFamily="34" charset="0"/>
                <a:cs typeface="Tahoma" panose="020B0604030504040204" pitchFamily="34" charset="0"/>
              </a:rPr>
              <a:t>M</a:t>
            </a:r>
            <a:r>
              <a:rPr lang="en-US" sz="3100" b="0" cap="small" dirty="0" err="1">
                <a:solidFill>
                  <a:srgbClr val="0070C0"/>
                </a:solidFill>
                <a:latin typeface="Bahnschrift SemiCondensed" panose="020B0502040204020203" pitchFamily="34" charset="0"/>
                <a:ea typeface="Tahoma" panose="020B0604030504040204" pitchFamily="34" charset="0"/>
                <a:cs typeface="Tahoma" panose="020B0604030504040204" pitchFamily="34" charset="0"/>
              </a:rPr>
              <a:t>ahanta</a:t>
            </a:r>
            <a:r>
              <a:rPr lang="en-US" sz="3100" b="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Transcripts, Book 1, p. 180</a:t>
            </a:r>
            <a:br>
              <a:rPr lang="en-US" dirty="0">
                <a:solidFill>
                  <a:srgbClr val="0070C0"/>
                </a:solidFill>
                <a:latin typeface="Bahnschrift SemiCondensed" panose="020B0502040204020203" pitchFamily="34" charset="0"/>
              </a:rPr>
            </a:br>
            <a:endParaRPr lang="en-US" dirty="0">
              <a:solidFill>
                <a:srgbClr val="0070C0"/>
              </a:solidFill>
              <a:latin typeface="Bahnschrift SemiCondensed" panose="020B0502040204020203"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8649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rot="10800000">
            <a:off x="-3727938" y="921250"/>
            <a:ext cx="13979769" cy="4433469"/>
          </a:xfrm>
          <a:prstGeom prst="homePlate">
            <a:avLst/>
          </a:prstGeom>
          <a:solidFill>
            <a:srgbClr val="B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27207" y="1272004"/>
            <a:ext cx="8951495" cy="3262432"/>
          </a:xfrm>
          <a:prstGeom prst="rect">
            <a:avLst/>
          </a:prstGeom>
        </p:spPr>
        <p:txBody>
          <a:bodyPr wrap="square">
            <a:spAutoFit/>
          </a:bodyPr>
          <a:lstStyle/>
          <a:p>
            <a:r>
              <a:rPr lang="en-US" altLang="en-US" sz="5400" dirty="0">
                <a:solidFill>
                  <a:srgbClr val="EE5F64"/>
                </a:solidFill>
                <a:latin typeface="Bahnschrift" panose="020B0502040204020203" pitchFamily="34" charset="0"/>
              </a:rPr>
              <a:t>How do you use your creativity to share the ECK teachings with your child? </a:t>
            </a:r>
            <a:br>
              <a:rPr lang="en-US" altLang="en-US" sz="4000" dirty="0">
                <a:solidFill>
                  <a:srgbClr val="1B71FD"/>
                </a:solidFill>
                <a:latin typeface="Palatino" panose="02027200000000000000" pitchFamily="18" charset="0"/>
              </a:rPr>
            </a:br>
            <a:endParaRPr lang="en-US" sz="44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2797" t="11882"/>
          <a:stretch/>
        </p:blipFill>
        <p:spPr>
          <a:xfrm>
            <a:off x="4802954" y="4193930"/>
            <a:ext cx="2412175" cy="2139630"/>
          </a:xfrm>
          <a:prstGeom prst="rect">
            <a:avLst/>
          </a:prstGeom>
        </p:spPr>
      </p:pic>
    </p:spTree>
    <p:extLst>
      <p:ext uri="{BB962C8B-B14F-4D97-AF65-F5344CB8AC3E}">
        <p14:creationId xmlns:p14="http://schemas.microsoft.com/office/powerpoint/2010/main" val="1617601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84" y="847987"/>
            <a:ext cx="11321278" cy="5022462"/>
          </a:xfrm>
        </p:spPr>
        <p:txBody>
          <a:bodyPr>
            <a:normAutofit/>
          </a:bodyPr>
          <a:lstStyle/>
          <a:p>
            <a:r>
              <a:rPr lang="en-US" sz="4900" dirty="0">
                <a:solidFill>
                  <a:srgbClr val="0070C0"/>
                </a:solidFill>
                <a:latin typeface="Bahnschrift" panose="020B0502040204020203" pitchFamily="34" charset="0"/>
                <a:ea typeface="Tahoma" panose="020B0604030504040204" pitchFamily="34" charset="0"/>
                <a:cs typeface="Tahoma" panose="020B0604030504040204" pitchFamily="34" charset="0"/>
              </a:rPr>
              <a:t>“Frankly, most of the children’s education comes from what the parents teach them and from what they see Dad and Mom doing as they’re growing up.” </a:t>
            </a:r>
            <a:r>
              <a:rPr lang="en-US"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br>
              <a:rPr lang="en-US" sz="54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br>
            <a:r>
              <a:rPr lang="en-US" sz="54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br>
              <a:rPr lang="en-US" sz="54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br>
            <a:r>
              <a:rPr lang="en-US" sz="54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a:t>
            </a:r>
            <a:r>
              <a:rPr lang="en-US" sz="4000" b="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rPr>
              <a:t>– Sri Harold </a:t>
            </a:r>
            <a:r>
              <a:rPr lang="en-US" sz="4000" b="0" dirty="0" err="1">
                <a:solidFill>
                  <a:srgbClr val="0070C0"/>
                </a:solidFill>
                <a:latin typeface="Bahnschrift SemiCondensed" panose="020B0502040204020203" pitchFamily="34" charset="0"/>
                <a:ea typeface="Tahoma" panose="020B0604030504040204" pitchFamily="34" charset="0"/>
                <a:cs typeface="Tahoma" panose="020B0604030504040204" pitchFamily="34" charset="0"/>
              </a:rPr>
              <a:t>Klemp</a:t>
            </a:r>
            <a:endParaRPr lang="en-US" sz="4000" dirty="0">
              <a:solidFill>
                <a:srgbClr val="0070C0"/>
              </a:solidFill>
              <a:latin typeface="Bahnschrift SemiCondensed" panose="020B0502040204020203"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2409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48" y="502919"/>
            <a:ext cx="11064904" cy="2907634"/>
          </a:xfrm>
        </p:spPr>
        <p:txBody>
          <a:bodyPr>
            <a:normAutofit fontScale="90000"/>
          </a:bodyPr>
          <a:lstStyle/>
          <a:p>
            <a:pPr algn="ctr"/>
            <a:r>
              <a:rPr lang="en-US" sz="7800" dirty="0">
                <a:solidFill>
                  <a:srgbClr val="EE5F64"/>
                </a:solidFill>
                <a:latin typeface="Bahnschrift SemiBold Condensed" panose="020B0502040204020203" pitchFamily="34" charset="0"/>
              </a:rPr>
              <a:t>PANEL</a:t>
            </a:r>
            <a:br>
              <a:rPr lang="en-US" sz="6600" dirty="0">
                <a:solidFill>
                  <a:srgbClr val="0070C0"/>
                </a:solidFill>
                <a:latin typeface="Bahnschrift" panose="020B0502040204020203" pitchFamily="34" charset="0"/>
              </a:rPr>
            </a:br>
            <a:r>
              <a:rPr lang="en-US" sz="6600" dirty="0">
                <a:solidFill>
                  <a:srgbClr val="0070C0"/>
                </a:solidFill>
                <a:latin typeface="Bahnschrift" panose="020B0502040204020203" pitchFamily="34" charset="0"/>
              </a:rPr>
              <a:t>Helping Our Children Recognize the Gift of the ECK in Their Lives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283" y="3827721"/>
            <a:ext cx="2111433" cy="2111433"/>
          </a:xfrm>
          <a:prstGeom prst="rect">
            <a:avLst/>
          </a:prstGeom>
        </p:spPr>
      </p:pic>
    </p:spTree>
    <p:extLst>
      <p:ext uri="{BB962C8B-B14F-4D97-AF65-F5344CB8AC3E}">
        <p14:creationId xmlns:p14="http://schemas.microsoft.com/office/powerpoint/2010/main" val="75076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ChangeArrowheads="1"/>
          </p:cNvSpPr>
          <p:nvPr/>
        </p:nvSpPr>
        <p:spPr bwMode="auto">
          <a:xfrm>
            <a:off x="2151064" y="-155575"/>
            <a:ext cx="1847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i="1">
                <a:solidFill>
                  <a:schemeClr val="tx1"/>
                </a:solidFill>
                <a:latin typeface="Arial" charset="0"/>
              </a:defRPr>
            </a:lvl1pPr>
            <a:lvl2pPr marL="742950" indent="-285750">
              <a:defRPr sz="4800" i="1">
                <a:solidFill>
                  <a:schemeClr val="tx1"/>
                </a:solidFill>
                <a:latin typeface="Arial" charset="0"/>
              </a:defRPr>
            </a:lvl2pPr>
            <a:lvl3pPr marL="1143000" indent="-228600">
              <a:defRPr sz="4800" i="1">
                <a:solidFill>
                  <a:schemeClr val="tx1"/>
                </a:solidFill>
                <a:latin typeface="Arial" charset="0"/>
              </a:defRPr>
            </a:lvl3pPr>
            <a:lvl4pPr marL="1600200" indent="-228600">
              <a:defRPr sz="4800" i="1">
                <a:solidFill>
                  <a:schemeClr val="tx1"/>
                </a:solidFill>
                <a:latin typeface="Arial" charset="0"/>
              </a:defRPr>
            </a:lvl4pPr>
            <a:lvl5pPr marL="2057400" indent="-228600">
              <a:defRPr sz="4800" i="1">
                <a:solidFill>
                  <a:schemeClr val="tx1"/>
                </a:solidFill>
                <a:latin typeface="Arial" charset="0"/>
              </a:defRPr>
            </a:lvl5pPr>
            <a:lvl6pPr marL="2514600" indent="-228600" fontAlgn="base">
              <a:spcBef>
                <a:spcPct val="0"/>
              </a:spcBef>
              <a:spcAft>
                <a:spcPct val="0"/>
              </a:spcAft>
              <a:defRPr sz="4800" i="1">
                <a:solidFill>
                  <a:schemeClr val="tx1"/>
                </a:solidFill>
                <a:latin typeface="Arial" charset="0"/>
              </a:defRPr>
            </a:lvl6pPr>
            <a:lvl7pPr marL="2971800" indent="-228600" fontAlgn="base">
              <a:spcBef>
                <a:spcPct val="0"/>
              </a:spcBef>
              <a:spcAft>
                <a:spcPct val="0"/>
              </a:spcAft>
              <a:defRPr sz="4800" i="1">
                <a:solidFill>
                  <a:schemeClr val="tx1"/>
                </a:solidFill>
                <a:latin typeface="Arial" charset="0"/>
              </a:defRPr>
            </a:lvl7pPr>
            <a:lvl8pPr marL="3429000" indent="-228600" fontAlgn="base">
              <a:spcBef>
                <a:spcPct val="0"/>
              </a:spcBef>
              <a:spcAft>
                <a:spcPct val="0"/>
              </a:spcAft>
              <a:defRPr sz="4800" i="1">
                <a:solidFill>
                  <a:schemeClr val="tx1"/>
                </a:solidFill>
                <a:latin typeface="Arial" charset="0"/>
              </a:defRPr>
            </a:lvl8pPr>
            <a:lvl9pPr marL="3886200" indent="-228600" fontAlgn="base">
              <a:spcBef>
                <a:spcPct val="0"/>
              </a:spcBef>
              <a:spcAft>
                <a:spcPct val="0"/>
              </a:spcAft>
              <a:defRPr sz="4800" i="1">
                <a:solidFill>
                  <a:schemeClr val="tx1"/>
                </a:solidFill>
                <a:latin typeface="Arial" charset="0"/>
              </a:defRPr>
            </a:lvl9pPr>
          </a:lstStyle>
          <a:p>
            <a:pPr fontAlgn="base">
              <a:spcBef>
                <a:spcPct val="0"/>
              </a:spcBef>
              <a:spcAft>
                <a:spcPct val="0"/>
              </a:spcAft>
            </a:pPr>
            <a:endParaRPr lang="es-ES" altLang="en-US" dirty="0">
              <a:solidFill>
                <a:srgbClr val="000000"/>
              </a:solidFill>
            </a:endParaRPr>
          </a:p>
        </p:txBody>
      </p:sp>
      <p:sp>
        <p:nvSpPr>
          <p:cNvPr id="2" name="Subtitle 1"/>
          <p:cNvSpPr>
            <a:spLocks noGrp="1"/>
          </p:cNvSpPr>
          <p:nvPr>
            <p:ph type="subTitle" idx="1"/>
          </p:nvPr>
        </p:nvSpPr>
        <p:spPr>
          <a:xfrm>
            <a:off x="625642" y="1844412"/>
            <a:ext cx="5938787" cy="2859662"/>
          </a:xfrm>
        </p:spPr>
        <p:txBody>
          <a:bodyPr>
            <a:normAutofit/>
          </a:bodyPr>
          <a:lstStyle/>
          <a:p>
            <a:pPr algn="l"/>
            <a:r>
              <a:rPr lang="en-US" sz="4400" dirty="0">
                <a:solidFill>
                  <a:srgbClr val="0070C0"/>
                </a:solidFill>
                <a:latin typeface="Bahnschrift" panose="020B0502040204020203" pitchFamily="34" charset="0"/>
                <a:ea typeface="Tahoma" panose="020B0604030504040204" pitchFamily="34" charset="0"/>
                <a:cs typeface="Tahoma" panose="020B0604030504040204" pitchFamily="34" charset="0"/>
              </a:rPr>
              <a:t>Sri Harold Klemp</a:t>
            </a:r>
          </a:p>
          <a:p>
            <a:pPr algn="l"/>
            <a:r>
              <a:rPr lang="en-US" sz="4400" dirty="0">
                <a:solidFill>
                  <a:srgbClr val="0070C0"/>
                </a:solidFill>
                <a:latin typeface="Bahnschrift" panose="020B0502040204020203" pitchFamily="34" charset="0"/>
                <a:ea typeface="Tahoma" panose="020B0604030504040204" pitchFamily="34" charset="0"/>
                <a:cs typeface="Tahoma" panose="020B0604030504040204" pitchFamily="34" charset="0"/>
              </a:rPr>
              <a:t>1982 ECK European Seminar,  “Questions and Answers”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456" y="363028"/>
            <a:ext cx="5513811" cy="6241633"/>
          </a:xfrm>
          <a:prstGeom prst="rect">
            <a:avLst/>
          </a:prstGeom>
          <a:effectLst>
            <a:softEdge rad="31750"/>
          </a:effectLst>
        </p:spPr>
      </p:pic>
    </p:spTree>
    <p:extLst>
      <p:ext uri="{BB962C8B-B14F-4D97-AF65-F5344CB8AC3E}">
        <p14:creationId xmlns:p14="http://schemas.microsoft.com/office/powerpoint/2010/main" val="284021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9095" y="363028"/>
            <a:ext cx="5513811" cy="6241633"/>
          </a:xfrm>
          <a:prstGeom prst="rect">
            <a:avLst/>
          </a:prstGeom>
          <a:effectLst>
            <a:softEdge rad="31750"/>
          </a:effectLst>
        </p:spPr>
      </p:pic>
      <p:pic>
        <p:nvPicPr>
          <p:cNvPr id="2" name="NEW 22ENY_ParentFor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75" y="6858000"/>
            <a:ext cx="609600" cy="609600"/>
          </a:xfrm>
          <a:prstGeom prst="rect">
            <a:avLst/>
          </a:prstGeom>
        </p:spPr>
      </p:pic>
    </p:spTree>
    <p:extLst>
      <p:ext uri="{BB962C8B-B14F-4D97-AF65-F5344CB8AC3E}">
        <p14:creationId xmlns:p14="http://schemas.microsoft.com/office/powerpoint/2010/main" val="25904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7696" y="2696856"/>
            <a:ext cx="8096609" cy="1631216"/>
          </a:xfrm>
          <a:prstGeom prst="rect">
            <a:avLst/>
          </a:prstGeom>
          <a:noFill/>
        </p:spPr>
        <p:txBody>
          <a:bodyPr wrap="square" rtlCol="0">
            <a:spAutoFit/>
          </a:bodyPr>
          <a:lstStyle/>
          <a:p>
            <a:pPr algn="ctr"/>
            <a:r>
              <a:rPr lang="en-US" sz="10000" dirty="0">
                <a:solidFill>
                  <a:srgbClr val="EE5F64"/>
                </a:solidFill>
                <a:latin typeface="Bahnschrift SemiBold Condensed" panose="020B0502040204020203" pitchFamily="34" charset="0"/>
              </a:rPr>
              <a:t>New Resources!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6313" y="1104180"/>
            <a:ext cx="1299375" cy="1299375"/>
          </a:xfrm>
          <a:prstGeom prst="rect">
            <a:avLst/>
          </a:prstGeom>
        </p:spPr>
      </p:pic>
    </p:spTree>
    <p:extLst>
      <p:ext uri="{BB962C8B-B14F-4D97-AF65-F5344CB8AC3E}">
        <p14:creationId xmlns:p14="http://schemas.microsoft.com/office/powerpoint/2010/main" val="253884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157" y="106326"/>
            <a:ext cx="7373687" cy="1212936"/>
          </a:xfrm>
        </p:spPr>
        <p:txBody>
          <a:bodyPr>
            <a:normAutofit/>
          </a:bodyPr>
          <a:lstStyle/>
          <a:p>
            <a:pPr algn="ctr"/>
            <a:r>
              <a:rPr lang="en-US" sz="8000" dirty="0">
                <a:solidFill>
                  <a:srgbClr val="EE5F64"/>
                </a:solidFill>
                <a:latin typeface="Bahnschrift SemiBold Condensed" panose="020B0502040204020203" pitchFamily="34" charset="0"/>
                <a:ea typeface="+mn-ea"/>
                <a:cs typeface="+mn-cs"/>
              </a:rPr>
              <a:t>ECK Parents Blog</a:t>
            </a:r>
          </a:p>
        </p:txBody>
      </p:sp>
      <p:sp>
        <p:nvSpPr>
          <p:cNvPr id="3" name="Text Placeholder 2"/>
          <p:cNvSpPr>
            <a:spLocks noGrp="1"/>
          </p:cNvSpPr>
          <p:nvPr>
            <p:ph type="body" idx="1"/>
          </p:nvPr>
        </p:nvSpPr>
        <p:spPr>
          <a:xfrm>
            <a:off x="1279942" y="5191042"/>
            <a:ext cx="9632115" cy="1666958"/>
          </a:xfrm>
        </p:spPr>
        <p:txBody>
          <a:bodyPr>
            <a:noAutofit/>
          </a:bodyPr>
          <a:lstStyle/>
          <a:p>
            <a:pPr algn="ctr"/>
            <a:r>
              <a:rPr lang="en-US" sz="4800" dirty="0">
                <a:solidFill>
                  <a:srgbClr val="0070C0"/>
                </a:solidFill>
                <a:latin typeface="Bahnschrift SemiBold" panose="020B0502040204020203" pitchFamily="34" charset="0"/>
              </a:rPr>
              <a:t>ECKparents.org</a:t>
            </a:r>
          </a:p>
          <a:p>
            <a:pPr algn="ctr"/>
            <a:r>
              <a:rPr lang="en-US" sz="4800" dirty="0">
                <a:solidFill>
                  <a:srgbClr val="0070C0"/>
                </a:solidFill>
                <a:latin typeface="Bahnschrift SemiBold" panose="020B0502040204020203" pitchFamily="34" charset="0"/>
              </a:rPr>
              <a:t>adventuresinECKparenting.org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568" y="1319262"/>
            <a:ext cx="9882864" cy="3799899"/>
          </a:xfrm>
          <a:prstGeom prst="rect">
            <a:avLst/>
          </a:prstGeom>
        </p:spPr>
      </p:pic>
    </p:spTree>
    <p:extLst>
      <p:ext uri="{BB962C8B-B14F-4D97-AF65-F5344CB8AC3E}">
        <p14:creationId xmlns:p14="http://schemas.microsoft.com/office/powerpoint/2010/main" val="2234514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3565</TotalTime>
  <Words>420</Words>
  <Application>Microsoft Office PowerPoint</Application>
  <PresentationFormat>Widescreen</PresentationFormat>
  <Paragraphs>32</Paragraphs>
  <Slides>17</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Bahnschrift</vt:lpstr>
      <vt:lpstr>Bahnschrift SemiBold</vt:lpstr>
      <vt:lpstr>Bahnschrift SemiBold Condensed</vt:lpstr>
      <vt:lpstr>Bahnschrift SemiCondensed</vt:lpstr>
      <vt:lpstr>Calibri</vt:lpstr>
      <vt:lpstr>Calibri Light</vt:lpstr>
      <vt:lpstr>Curlz MT</vt:lpstr>
      <vt:lpstr>Gill Sans</vt:lpstr>
      <vt:lpstr>Palatino</vt:lpstr>
      <vt:lpstr>Ravie</vt:lpstr>
      <vt:lpstr>Office Theme</vt:lpstr>
      <vt:lpstr>Special Forum for ECK Parents</vt:lpstr>
      <vt:lpstr>“The role of the parents is to show the children how to come to the temple within themselves, even when they’re young; to show them how to work with the sacred names of God and come to this Sound and Light of Divine Spirit. And it will take every  bit of creativity that you have to learn how  to work with children.”        —Sri Harold Klemp, Journey of Soul,               Mahanta Transcripts, Book 1, p. 180 </vt:lpstr>
      <vt:lpstr>PowerPoint Presentation</vt:lpstr>
      <vt:lpstr>“Frankly, most of the children’s education comes from what the parents teach them and from what they see Dad and Mom doing as they’re growing up.”             – Sri Harold Klemp</vt:lpstr>
      <vt:lpstr>PANEL Helping Our Children Recognize the Gift of the ECK in Their Lives</vt:lpstr>
      <vt:lpstr>PowerPoint Presentation</vt:lpstr>
      <vt:lpstr>PowerPoint Presentation</vt:lpstr>
      <vt:lpstr>PowerPoint Presentation</vt:lpstr>
      <vt:lpstr>ECK Parents Blog</vt:lpstr>
      <vt:lpstr>PowerPoint Presentation</vt:lpstr>
      <vt:lpstr>PowerPoint Presentation</vt:lpstr>
      <vt:lpstr>PowerPoint Presentation</vt:lpstr>
      <vt:lpstr>ECK Youth Webpage</vt:lpstr>
      <vt:lpstr>        ECK Books and Resources Fair</vt:lpstr>
      <vt:lpstr>PowerPoint Presentation</vt:lpstr>
      <vt:lpstr>“Today we are setting the example for how the teachings of ECK will be taught in the future, how our children will teach their children.”      – Sri Harold Klemp, How the Inner Master Works,             Mahanta Transcripts, Book 12, p. 22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Forum for ECK Parents</dc:title>
  <dc:creator>Burgen Young</dc:creator>
  <cp:lastModifiedBy>John Villemonte</cp:lastModifiedBy>
  <cp:revision>83</cp:revision>
  <cp:lastPrinted>2022-09-26T16:27:37Z</cp:lastPrinted>
  <dcterms:created xsi:type="dcterms:W3CDTF">2022-07-26T15:10:31Z</dcterms:created>
  <dcterms:modified xsi:type="dcterms:W3CDTF">2025-06-13T20:41:17Z</dcterms:modified>
</cp:coreProperties>
</file>